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68"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2018-05-21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2018-05-21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s://www.google.iq/url?sa=i&amp;rct=j&amp;q=&amp;esrc=s&amp;source=images&amp;cd=&amp;cad=rja&amp;uact=8&amp;ved=2ahUKEwiK3Zq2irXZAhXDaVAKHVcCAJoQjRx6BAgAEAY&amp;url=https://www.sks-science.com/microbiology-supplies-equipment-c-215.html&amp;psig=AOvVaw1tkDZyMcDqrTSsi-NnGnHy&amp;ust=1519236259793627" TargetMode="External"/><Relationship Id="rId1" Type="http://schemas.openxmlformats.org/officeDocument/2006/relationships/slideLayout" Target="../slideLayouts/slideLayout2.xml"/><Relationship Id="rId6" Type="http://schemas.openxmlformats.org/officeDocument/2006/relationships/hyperlink" Target="http://www.google.iq/url?sa=i&amp;rct=j&amp;q=&amp;esrc=s&amp;source=images&amp;cd=&amp;cad=rja&amp;uact=8&amp;ved=2ahUKEwiK3Zq2irXZAhXDaVAKHVcCAJoQjRx6BAgAEAY&amp;url=http://www.bhutantenders.com/blogs.php?category=OQ==&amp;page=774&amp;psig=AOvVaw1tkDZyMcDqrTSsi-NnGnHy&amp;ust=1519236259793627" TargetMode="External"/><Relationship Id="rId5" Type="http://schemas.openxmlformats.org/officeDocument/2006/relationships/image" Target="../media/image9.jpeg"/><Relationship Id="rId4" Type="http://schemas.openxmlformats.org/officeDocument/2006/relationships/hyperlink" Target="https://www.google.iq/url?sa=i&amp;rct=j&amp;q=&amp;esrc=s&amp;source=images&amp;cd=&amp;cad=rja&amp;uact=8&amp;ved=2ahUKEwi46O2XibXZAhVkJMAKHe3aA8YQjRx6BAgAEAY&amp;url=https://www.1cascade.com/how-to-clean-and-sterilize-your-surgical-instruments&amp;psig=AOvVaw3VQzF4PafOsLiaZXxKax9x&amp;ust=151923585809098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iq/url?sa=i&amp;rct=j&amp;q=&amp;esrc=s&amp;source=images&amp;cd=&amp;cad=rja&amp;uact=8&amp;ved=2ahUKEwj_8pmCjrXZAhVFxRQKHXgXCboQjRx6BAgAEAY&amp;url=http://knowyourmeme.com/photos/1003119-reaction-images&amp;psig=AOvVaw0lv82NyROo9OOtCYivMzEp&amp;ust=1519237199640633" TargetMode="External"/><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iq/url?sa=i&amp;rct=j&amp;q=&amp;esrc=s&amp;source=images&amp;cd=&amp;cad=rja&amp;uact=8&amp;ved=2ahUKEwj3jcjPkbXZAhUFzRQKHYT5AHIQjRx6BAgAEAY&amp;url=https://www.ehs.harvard.edu/programs/lab-waste-management&amp;psig=AOvVaw1bm4xoxr_NhuoIreblT006&amp;ust=151923817581944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862668" cy="1066800"/>
          </a:xfrm>
        </p:spPr>
        <p:txBody>
          <a:bodyPr/>
          <a:lstStyle/>
          <a:p>
            <a:pPr algn="ctr"/>
            <a:r>
              <a:rPr lang="en-US" dirty="0" smtClean="0">
                <a:effectLst/>
                <a:latin typeface="Bookman Old Style" pitchFamily="18" charset="0"/>
              </a:rPr>
              <a:t>General Biology lab </a:t>
            </a:r>
            <a:endParaRPr lang="ar-IQ" dirty="0">
              <a:effectLst/>
              <a:latin typeface="Bookman Old Style" pitchFamily="18" charset="0"/>
            </a:endParaRPr>
          </a:p>
        </p:txBody>
      </p:sp>
      <p:sp>
        <p:nvSpPr>
          <p:cNvPr id="3" name="Subtitle 2"/>
          <p:cNvSpPr>
            <a:spLocks noGrp="1"/>
          </p:cNvSpPr>
          <p:nvPr>
            <p:ph type="subTitle" idx="1"/>
          </p:nvPr>
        </p:nvSpPr>
        <p:spPr>
          <a:xfrm>
            <a:off x="1371600" y="3429000"/>
            <a:ext cx="5952978" cy="1101248"/>
          </a:xfrm>
        </p:spPr>
        <p:txBody>
          <a:bodyPr>
            <a:noAutofit/>
          </a:bodyPr>
          <a:lstStyle/>
          <a:p>
            <a:pPr algn="ctr"/>
            <a:r>
              <a:rPr lang="en-US" sz="2400" b="1" dirty="0" smtClean="0">
                <a:solidFill>
                  <a:schemeClr val="tx1"/>
                </a:solidFill>
                <a:latin typeface="Bookman Old Style" pitchFamily="18" charset="0"/>
              </a:rPr>
              <a:t>Dr. </a:t>
            </a:r>
            <a:r>
              <a:rPr lang="en-US" sz="2400" b="1" dirty="0" err="1" smtClean="0">
                <a:solidFill>
                  <a:schemeClr val="tx1"/>
                </a:solidFill>
                <a:latin typeface="Bookman Old Style" pitchFamily="18" charset="0"/>
              </a:rPr>
              <a:t>Rawa</a:t>
            </a:r>
            <a:r>
              <a:rPr lang="en-US" sz="2400" b="1" dirty="0" smtClean="0">
                <a:solidFill>
                  <a:schemeClr val="tx1"/>
                </a:solidFill>
                <a:latin typeface="Bookman Old Style" pitchFamily="18" charset="0"/>
              </a:rPr>
              <a:t> Abdul </a:t>
            </a:r>
            <a:r>
              <a:rPr lang="en-US" sz="2400" b="1" dirty="0" err="1" smtClean="0">
                <a:solidFill>
                  <a:schemeClr val="tx1"/>
                </a:solidFill>
                <a:latin typeface="Bookman Old Style" pitchFamily="18" charset="0"/>
              </a:rPr>
              <a:t>Redha</a:t>
            </a:r>
            <a:r>
              <a:rPr lang="en-US" sz="2400" b="1" dirty="0" smtClean="0">
                <a:solidFill>
                  <a:schemeClr val="tx1"/>
                </a:solidFill>
                <a:latin typeface="Bookman Old Style" pitchFamily="18" charset="0"/>
              </a:rPr>
              <a:t> Aziz</a:t>
            </a:r>
          </a:p>
          <a:p>
            <a:pPr algn="ctr"/>
            <a:r>
              <a:rPr lang="en-US" sz="2400" b="1" dirty="0" err="1" smtClean="0">
                <a:solidFill>
                  <a:schemeClr val="tx1"/>
                </a:solidFill>
                <a:latin typeface="Bookman Old Style" pitchFamily="18" charset="0"/>
              </a:rPr>
              <a:t>Ph.D</a:t>
            </a:r>
            <a:r>
              <a:rPr lang="en-US" sz="2400" b="1" dirty="0" smtClean="0">
                <a:solidFill>
                  <a:schemeClr val="tx1"/>
                </a:solidFill>
                <a:latin typeface="Bookman Old Style" pitchFamily="18" charset="0"/>
              </a:rPr>
              <a:t> Antibiotics/ Molecular biology</a:t>
            </a:r>
            <a:endParaRPr lang="ar-IQ" sz="2400" b="1" dirty="0" smtClean="0">
              <a:solidFill>
                <a:schemeClr val="tx1"/>
              </a:solidFill>
              <a:latin typeface="Bookman Old Style" pitchFamily="18" charset="0"/>
            </a:endParaRPr>
          </a:p>
          <a:p>
            <a:pPr algn="ctr"/>
            <a:endParaRPr lang="ar-IQ" sz="2400" b="1" dirty="0">
              <a:latin typeface="Bookman Old Style" pitchFamily="18" charset="0"/>
            </a:endParaRPr>
          </a:p>
        </p:txBody>
      </p:sp>
      <p:pic>
        <p:nvPicPr>
          <p:cNvPr id="14337" name="Picture 1" descr="شعار العلو2م"/>
          <p:cNvPicPr>
            <a:picLocks noChangeAspect="1" noChangeArrowheads="1"/>
          </p:cNvPicPr>
          <p:nvPr/>
        </p:nvPicPr>
        <p:blipFill>
          <a:blip r:embed="rId2" cstate="print"/>
          <a:srcRect/>
          <a:stretch>
            <a:fillRect/>
          </a:stretch>
        </p:blipFill>
        <p:spPr bwMode="auto">
          <a:xfrm>
            <a:off x="6705600" y="228600"/>
            <a:ext cx="1955800" cy="1817248"/>
          </a:xfrm>
          <a:prstGeom prst="rect">
            <a:avLst/>
          </a:prstGeom>
          <a:noFill/>
        </p:spPr>
      </p:pic>
      <p:pic>
        <p:nvPicPr>
          <p:cNvPr id="14338" name="Picture 2" descr="صورة ذات صلة"/>
          <p:cNvPicPr>
            <a:picLocks noChangeAspect="1" noChangeArrowheads="1"/>
          </p:cNvPicPr>
          <p:nvPr/>
        </p:nvPicPr>
        <p:blipFill>
          <a:blip r:embed="rId3" cstate="print"/>
          <a:srcRect l="5206" r="4555"/>
          <a:stretch>
            <a:fillRect/>
          </a:stretch>
        </p:blipFill>
        <p:spPr bwMode="auto">
          <a:xfrm>
            <a:off x="304800" y="228600"/>
            <a:ext cx="1905000" cy="1676400"/>
          </a:xfrm>
          <a:prstGeom prst="rect">
            <a:avLst/>
          </a:prstGeom>
          <a:noFill/>
        </p:spPr>
      </p:pic>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340" name="Rectangle 4"/>
          <p:cNvSpPr>
            <a:spLocks noChangeArrowheads="1"/>
          </p:cNvSpPr>
          <p:nvPr/>
        </p:nvSpPr>
        <p:spPr bwMode="auto">
          <a:xfrm>
            <a:off x="2667000" y="381000"/>
            <a:ext cx="41148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Al-</a:t>
            </a:r>
            <a:r>
              <a:rPr kumimoji="0" lang="en-US"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Karkh</a:t>
            </a: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University for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Collage of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Microbiology Department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228600" y="4800600"/>
            <a:ext cx="50292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Laboratory Staff:</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1. Lecturer Dr.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Rawa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Abdul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Redha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Aziz</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2.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Sura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Alaa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Saud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3.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Gada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Readh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Supervised by: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lvl="0" rtl="1"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1. Prof. </a:t>
            </a:r>
            <a:r>
              <a:rPr lang="en-US" sz="1600" dirty="0">
                <a:latin typeface="Aharoni" pitchFamily="2" charset="-79"/>
                <a:ea typeface="Calibri" pitchFamily="34" charset="0"/>
                <a:cs typeface="Aharoni" pitchFamily="2" charset="-79"/>
              </a:rPr>
              <a:t>Munira Ch. </a:t>
            </a:r>
            <a:r>
              <a:rPr lang="en-US" sz="1600">
                <a:latin typeface="Aharoni" pitchFamily="2" charset="-79"/>
                <a:ea typeface="Calibri" pitchFamily="34" charset="0"/>
                <a:cs typeface="Aharoni" pitchFamily="2" charset="-79"/>
              </a:rPr>
              <a:t>Ismaeel</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lvl="0" rtl="1"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2. </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Ass.</a:t>
            </a:r>
            <a:r>
              <a:rPr lang="en-US" sz="1600" dirty="0">
                <a:solidFill>
                  <a:prstClr val="black"/>
                </a:solidFill>
                <a:latin typeface="Aharoni" pitchFamily="2" charset="-79"/>
                <a:ea typeface="Calibri" pitchFamily="34" charset="0"/>
                <a:cs typeface="Aharoni" pitchFamily="2" charset="-79"/>
              </a:rPr>
              <a:t> Prof.</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Israa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lang="en-US" sz="1600" dirty="0" smtClean="0">
                <a:latin typeface="Aharoni" pitchFamily="2" charset="-79"/>
                <a:ea typeface="Calibri" pitchFamily="34" charset="0"/>
                <a:cs typeface="Aharoni" pitchFamily="2" charset="-79"/>
              </a:rPr>
              <a:t>AJ Ibrahim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04800"/>
            <a:ext cx="8229600" cy="5473891"/>
          </a:xfrm>
        </p:spPr>
        <p:txBody>
          <a:bodyPr>
            <a:normAutofit fontScale="92500" lnSpcReduction="10000"/>
          </a:bodyPr>
          <a:lstStyle/>
          <a:p>
            <a:pPr lvl="0" algn="l" rtl="0">
              <a:buNone/>
            </a:pPr>
            <a:r>
              <a:rPr lang="en-US" b="1" dirty="0" smtClean="0">
                <a:latin typeface="Bookman Old Style" pitchFamily="18" charset="0"/>
              </a:rPr>
              <a:t>9. Clean up spills with care</a:t>
            </a:r>
          </a:p>
          <a:p>
            <a:pPr lvl="0" algn="l" rtl="0">
              <a:buNone/>
            </a:pPr>
            <a:endParaRPr lang="en-US" dirty="0" smtClean="0">
              <a:latin typeface="Bookman Old Style" pitchFamily="18" charset="0"/>
            </a:endParaRPr>
          </a:p>
          <a:p>
            <a:pPr algn="l">
              <a:buNone/>
            </a:pPr>
            <a:r>
              <a:rPr lang="en-US" dirty="0" smtClean="0">
                <a:latin typeface="Bookman Old Style" pitchFamily="18" charset="0"/>
              </a:rPr>
              <a:t>Cover any spills or broken culture tubes with a 70% ethanol or 10% bleach solution; then cover with paper towels. After allowing the spill to sit with the disinfectant for a short time, carefully clean up and place the materials in a biohazard autoclave bag to be autoclaved. Wash the area again with disinfectant. </a:t>
            </a:r>
            <a:r>
              <a:rPr lang="en-US" b="1" dirty="0" smtClean="0">
                <a:latin typeface="Bookman Old Style" pitchFamily="18" charset="0"/>
              </a:rPr>
              <a:t>Never</a:t>
            </a:r>
            <a:r>
              <a:rPr lang="en-US" dirty="0" smtClean="0">
                <a:latin typeface="Bookman Old Style" pitchFamily="18" charset="0"/>
              </a:rPr>
              <a:t> pick up glass fragments with your fingers or stick your fingers into the culture itself; instead, use a brush and dustpan. If working with animal or plant pathogens, keep the area clear and notify your instructor.</a:t>
            </a:r>
          </a:p>
          <a:p>
            <a:pPr algn="l">
              <a:buNone/>
            </a:pPr>
            <a:endParaRPr lang="ar-IQ" dirty="0">
              <a:latin typeface="Bookman Old Style"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descr="Image result for safety in la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8915400" cy="670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228600"/>
            <a:ext cx="4114800" cy="715962"/>
          </a:xfrm>
          <a:blipFill>
            <a:blip r:embed="rId2" cstate="print"/>
            <a:tile tx="0" ty="0" sx="100000" sy="100000" flip="none" algn="tl"/>
          </a:blipFill>
        </p:spPr>
        <p:txBody>
          <a:bodyPr>
            <a:normAutofit fontScale="90000"/>
          </a:bodyPr>
          <a:lstStyle/>
          <a:p>
            <a:pPr algn="ctr"/>
            <a:r>
              <a:rPr lang="en-US" dirty="0" smtClean="0"/>
              <a:t>Syllabus Content</a:t>
            </a:r>
            <a:endParaRPr lang="ar-IQ" dirty="0"/>
          </a:p>
        </p:txBody>
      </p:sp>
      <p:graphicFrame>
        <p:nvGraphicFramePr>
          <p:cNvPr id="4" name="Table 3"/>
          <p:cNvGraphicFramePr>
            <a:graphicFrameLocks noGrp="1"/>
          </p:cNvGraphicFramePr>
          <p:nvPr/>
        </p:nvGraphicFramePr>
        <p:xfrm>
          <a:off x="304800" y="1066794"/>
          <a:ext cx="8610600" cy="5760720"/>
        </p:xfrm>
        <a:graphic>
          <a:graphicData uri="http://schemas.openxmlformats.org/drawingml/2006/table">
            <a:tbl>
              <a:tblPr rtl="1">
                <a:tableStyleId>{775DCB02-9BB8-47FD-8907-85C794F793BA}</a:tableStyleId>
              </a:tblPr>
              <a:tblGrid>
                <a:gridCol w="6782793"/>
                <a:gridCol w="1827807"/>
              </a:tblGrid>
              <a:tr h="397329">
                <a:tc>
                  <a:txBody>
                    <a:bodyPr/>
                    <a:lstStyle/>
                    <a:p>
                      <a:pPr algn="l" rtl="1">
                        <a:lnSpc>
                          <a:spcPct val="150000"/>
                        </a:lnSpc>
                        <a:spcAft>
                          <a:spcPts val="0"/>
                        </a:spcAft>
                      </a:pPr>
                      <a:r>
                        <a:rPr lang="en-US" sz="1800" b="1">
                          <a:latin typeface="Bookman Old Style" pitchFamily="18" charset="0"/>
                        </a:rPr>
                        <a:t>Subject</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No.</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Safety in laboratory </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1</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Sterilization and disinfectant </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2</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Staining bacteria: simple stain technique</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3</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Gram stain</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4</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Wet slide, using wet mount to observe fungi</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5</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 Medial preparation </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6</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Isolation bacteria from environment </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7</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Interpretation the results and colony diagnosis</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8</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Fungi culture and identification</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9</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Interpretation the results</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10</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Protozoa</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11</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Helminthes</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a:latin typeface="Bookman Old Style" pitchFamily="18" charset="0"/>
                        </a:rPr>
                        <a:t>Lab 12</a:t>
                      </a:r>
                      <a:endParaRPr lang="en-US" sz="1200" b="1">
                        <a:latin typeface="Bookman Old Style" pitchFamily="18" charset="0"/>
                        <a:ea typeface="Calibri"/>
                        <a:cs typeface="Arial"/>
                      </a:endParaRPr>
                    </a:p>
                  </a:txBody>
                  <a:tcPr marL="62204" marR="62204" marT="0" marB="0"/>
                </a:tc>
              </a:tr>
              <a:tr h="397329">
                <a:tc>
                  <a:txBody>
                    <a:bodyPr/>
                    <a:lstStyle/>
                    <a:p>
                      <a:pPr algn="l" rtl="0">
                        <a:lnSpc>
                          <a:spcPct val="150000"/>
                        </a:lnSpc>
                        <a:spcAft>
                          <a:spcPts val="0"/>
                        </a:spcAft>
                      </a:pPr>
                      <a:r>
                        <a:rPr lang="en-US" sz="1800" b="1">
                          <a:latin typeface="Bookman Old Style" pitchFamily="18" charset="0"/>
                        </a:rPr>
                        <a:t>Control of microorganisms</a:t>
                      </a:r>
                      <a:endParaRPr lang="en-US" sz="1200" b="1">
                        <a:latin typeface="Bookman Old Style" pitchFamily="18" charset="0"/>
                        <a:ea typeface="Calibri"/>
                        <a:cs typeface="Arial"/>
                      </a:endParaRPr>
                    </a:p>
                  </a:txBody>
                  <a:tcPr marL="62204" marR="62204" marT="0" marB="0"/>
                </a:tc>
                <a:tc>
                  <a:txBody>
                    <a:bodyPr/>
                    <a:lstStyle/>
                    <a:p>
                      <a:pPr algn="ctr" rtl="1">
                        <a:lnSpc>
                          <a:spcPct val="150000"/>
                        </a:lnSpc>
                        <a:spcAft>
                          <a:spcPts val="0"/>
                        </a:spcAft>
                      </a:pPr>
                      <a:r>
                        <a:rPr lang="en-US" sz="1800" b="1" dirty="0">
                          <a:latin typeface="Bookman Old Style" pitchFamily="18" charset="0"/>
                        </a:rPr>
                        <a:t>Lab 13</a:t>
                      </a:r>
                      <a:endParaRPr lang="en-US" sz="1200" b="1" dirty="0">
                        <a:latin typeface="Bookman Old Style" pitchFamily="18" charset="0"/>
                        <a:ea typeface="Calibri"/>
                        <a:cs typeface="Arial"/>
                      </a:endParaRPr>
                    </a:p>
                  </a:txBody>
                  <a:tcPr marL="62204" marR="62204" marT="0" marB="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a:blipFill>
            <a:blip r:embed="rId2" cstate="print"/>
            <a:tile tx="0" ty="0" sx="100000" sy="100000" flip="none" algn="tl"/>
          </a:blipFill>
        </p:spPr>
        <p:txBody>
          <a:bodyPr>
            <a:normAutofit/>
          </a:bodyPr>
          <a:lstStyle/>
          <a:p>
            <a:pPr algn="ctr"/>
            <a:r>
              <a:rPr lang="en-US" u="sng" dirty="0" smtClean="0">
                <a:solidFill>
                  <a:srgbClr val="C00000"/>
                </a:solidFill>
              </a:rPr>
              <a:t>Lab 1: Safety in Laboratory</a:t>
            </a:r>
            <a:endParaRPr lang="ar-IQ" dirty="0">
              <a:solidFill>
                <a:srgbClr val="C00000"/>
              </a:solidFill>
              <a:latin typeface="Bookman Old Style" pitchFamily="18" charset="0"/>
            </a:endParaRPr>
          </a:p>
        </p:txBody>
      </p:sp>
      <p:pic>
        <p:nvPicPr>
          <p:cNvPr id="4" name="Picture 3" descr="Lab Safet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905000"/>
            <a:ext cx="3309938" cy="365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7162800" cy="4940491"/>
          </a:xfrm>
        </p:spPr>
        <p:txBody>
          <a:bodyPr>
            <a:normAutofit fontScale="85000" lnSpcReduction="20000"/>
          </a:bodyPr>
          <a:lstStyle/>
          <a:p>
            <a:pPr lvl="0" algn="l" rtl="0">
              <a:buNone/>
            </a:pPr>
            <a:r>
              <a:rPr lang="en-US" b="1" dirty="0" smtClean="0">
                <a:latin typeface="Bookman Old Style" pitchFamily="18" charset="0"/>
              </a:rPr>
              <a:t>1. Treat all microorganisms as potential pathogens.</a:t>
            </a:r>
            <a:r>
              <a:rPr lang="en-US" dirty="0" smtClean="0">
                <a:latin typeface="Bookman Old Style" pitchFamily="18" charset="0"/>
              </a:rPr>
              <a:t> </a:t>
            </a:r>
          </a:p>
          <a:p>
            <a:pPr lvl="0" algn="l" rtl="0">
              <a:buNone/>
            </a:pPr>
            <a:endParaRPr lang="en-US" dirty="0" smtClean="0">
              <a:latin typeface="Bookman Old Style" pitchFamily="18" charset="0"/>
            </a:endParaRPr>
          </a:p>
          <a:p>
            <a:pPr algn="l">
              <a:buNone/>
            </a:pPr>
            <a:r>
              <a:rPr lang="en-US" dirty="0" smtClean="0">
                <a:latin typeface="Bookman Old Style" pitchFamily="18" charset="0"/>
              </a:rPr>
              <a:t>While the majority of microorganisms are not pathogenic to humans and have never been shown to cause illness, under unusual circumstances a few microorganisms that are not normally pathogenic can act as pathogens. Treat all microorganisms—especially unknown cultures—as if they were pathogenic. </a:t>
            </a:r>
          </a:p>
          <a:p>
            <a:pPr algn="l">
              <a:buNone/>
            </a:pPr>
            <a:r>
              <a:rPr lang="en-US" u="sng" dirty="0" smtClean="0">
                <a:latin typeface="Bookman Old Style" pitchFamily="18" charset="0"/>
              </a:rPr>
              <a:t>***A student who has a compromised immune system or has had a recent extended illness should talk with the instructor before working in the microbiology laboratory.</a:t>
            </a:r>
            <a:endParaRPr lang="en-US" dirty="0" smtClean="0">
              <a:latin typeface="Bookman Old Style" pitchFamily="18" charset="0"/>
            </a:endParaRPr>
          </a:p>
          <a:p>
            <a:pPr algn="l">
              <a:buNone/>
            </a:pPr>
            <a:endParaRPr lang="ar-IQ" dirty="0">
              <a:latin typeface="Bookman Old Style" pitchFamily="18" charset="0"/>
            </a:endParaRPr>
          </a:p>
        </p:txBody>
      </p:sp>
      <p:sp>
        <p:nvSpPr>
          <p:cNvPr id="3" name="Title 2"/>
          <p:cNvSpPr>
            <a:spLocks noGrp="1"/>
          </p:cNvSpPr>
          <p:nvPr>
            <p:ph type="title"/>
          </p:nvPr>
        </p:nvSpPr>
        <p:spPr>
          <a:xfrm>
            <a:off x="457200" y="274638"/>
            <a:ext cx="8229600" cy="715962"/>
          </a:xfrm>
        </p:spPr>
        <p:txBody>
          <a:bodyPr>
            <a:normAutofit fontScale="90000"/>
          </a:bodyPr>
          <a:lstStyle/>
          <a:p>
            <a:r>
              <a:rPr lang="en-US" u="sng" dirty="0" smtClean="0">
                <a:solidFill>
                  <a:srgbClr val="C00000"/>
                </a:solidFill>
              </a:rPr>
              <a:t>Follow all instructions carefully: </a:t>
            </a:r>
            <a:endParaRPr lang="ar-IQ" dirty="0">
              <a:solidFill>
                <a:srgbClr val="C00000"/>
              </a:solidFill>
            </a:endParaRPr>
          </a:p>
        </p:txBody>
      </p:sp>
      <p:pic>
        <p:nvPicPr>
          <p:cNvPr id="4" name="Picture 3" descr="Correct protective gear must be worn in the laborato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524000"/>
            <a:ext cx="1371600" cy="289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6477000" cy="5245291"/>
          </a:xfrm>
        </p:spPr>
        <p:txBody>
          <a:bodyPr>
            <a:normAutofit lnSpcReduction="10000"/>
          </a:bodyPr>
          <a:lstStyle/>
          <a:p>
            <a:pPr lvl="0" algn="l" rtl="0">
              <a:buNone/>
            </a:pPr>
            <a:r>
              <a:rPr lang="en-US" b="1" dirty="0" smtClean="0">
                <a:latin typeface="Bookman Old Style" pitchFamily="18" charset="0"/>
              </a:rPr>
              <a:t>2. Sterilize equipment and materials</a:t>
            </a:r>
          </a:p>
          <a:p>
            <a:pPr lvl="0" algn="l" rtl="0">
              <a:buNone/>
            </a:pPr>
            <a:endParaRPr lang="en-US" dirty="0" smtClean="0">
              <a:latin typeface="Bookman Old Style" pitchFamily="18" charset="0"/>
            </a:endParaRPr>
          </a:p>
          <a:p>
            <a:pPr algn="l">
              <a:buNone/>
            </a:pPr>
            <a:r>
              <a:rPr lang="en-US" dirty="0" smtClean="0">
                <a:latin typeface="Bookman Old Style" pitchFamily="18" charset="0"/>
              </a:rPr>
              <a:t>All materials, media, tubes, plates, loops, needles, </a:t>
            </a:r>
            <a:r>
              <a:rPr lang="en-US" dirty="0" err="1" smtClean="0">
                <a:latin typeface="Bookman Old Style" pitchFamily="18" charset="0"/>
              </a:rPr>
              <a:t>pipetes</a:t>
            </a:r>
            <a:r>
              <a:rPr lang="en-US" dirty="0" smtClean="0">
                <a:latin typeface="Bookman Old Style" pitchFamily="18" charset="0"/>
              </a:rPr>
              <a:t>, and other items used for culturing microorganisms should be sterilized by autoclaving. Otherwise, use commercially sterilized products. Understand the operation and safe use of all equipment and materials needed for the laboratory.</a:t>
            </a:r>
          </a:p>
          <a:p>
            <a:pPr algn="l">
              <a:buNone/>
            </a:pPr>
            <a:endParaRPr lang="ar-IQ" dirty="0">
              <a:latin typeface="Bookman Old Style" pitchFamily="18" charset="0"/>
            </a:endParaRPr>
          </a:p>
        </p:txBody>
      </p:sp>
      <p:pic>
        <p:nvPicPr>
          <p:cNvPr id="4" name="irc_mi" descr="صورة ذات صلة">
            <a:hlinkClick r:id="rId2"/>
          </p:cNvPr>
          <p:cNvPicPr/>
          <p:nvPr/>
        </p:nvPicPr>
        <p:blipFill>
          <a:blip r:embed="rId3" cstate="print"/>
          <a:srcRect/>
          <a:stretch>
            <a:fillRect/>
          </a:stretch>
        </p:blipFill>
        <p:spPr bwMode="auto">
          <a:xfrm>
            <a:off x="6934200" y="3810000"/>
            <a:ext cx="1990725" cy="1181100"/>
          </a:xfrm>
          <a:prstGeom prst="rect">
            <a:avLst/>
          </a:prstGeom>
          <a:noFill/>
          <a:ln w="9525">
            <a:noFill/>
            <a:miter lim="800000"/>
            <a:headEnd/>
            <a:tailEnd/>
          </a:ln>
        </p:spPr>
      </p:pic>
      <p:pic>
        <p:nvPicPr>
          <p:cNvPr id="5" name="irc_mi" descr="نتيجة بحث الصور عن ‪Sterilize equipment and materials.‬‏">
            <a:hlinkClick r:id="rId4"/>
          </p:cNvPr>
          <p:cNvPicPr/>
          <p:nvPr/>
        </p:nvPicPr>
        <p:blipFill>
          <a:blip r:embed="rId5" cstate="print"/>
          <a:srcRect/>
          <a:stretch>
            <a:fillRect/>
          </a:stretch>
        </p:blipFill>
        <p:spPr bwMode="auto">
          <a:xfrm>
            <a:off x="6400800" y="609600"/>
            <a:ext cx="2414905" cy="3048000"/>
          </a:xfrm>
          <a:prstGeom prst="rect">
            <a:avLst/>
          </a:prstGeom>
          <a:noFill/>
          <a:ln w="9525">
            <a:noFill/>
            <a:miter lim="800000"/>
            <a:headEnd/>
            <a:tailEnd/>
          </a:ln>
        </p:spPr>
      </p:pic>
      <p:pic>
        <p:nvPicPr>
          <p:cNvPr id="6" name="irc_mi" descr="صورة ذات صلة">
            <a:hlinkClick r:id="rId6"/>
          </p:cNvPr>
          <p:cNvPicPr/>
          <p:nvPr/>
        </p:nvPicPr>
        <p:blipFill>
          <a:blip r:embed="rId7" cstate="print"/>
          <a:srcRect/>
          <a:stretch>
            <a:fillRect/>
          </a:stretch>
        </p:blipFill>
        <p:spPr bwMode="auto">
          <a:xfrm>
            <a:off x="6019800" y="5029200"/>
            <a:ext cx="2819400" cy="1828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162800" cy="5550091"/>
          </a:xfrm>
        </p:spPr>
        <p:txBody>
          <a:bodyPr>
            <a:normAutofit fontScale="85000" lnSpcReduction="20000"/>
          </a:bodyPr>
          <a:lstStyle/>
          <a:p>
            <a:pPr lvl="0" algn="l" rtl="0">
              <a:buNone/>
            </a:pPr>
            <a:r>
              <a:rPr lang="en-US" b="1" dirty="0" smtClean="0">
                <a:latin typeface="Bookman Old Style" pitchFamily="18" charset="0"/>
              </a:rPr>
              <a:t>3. Keep work areas clean and tidy at all times</a:t>
            </a:r>
          </a:p>
          <a:p>
            <a:pPr lvl="0" algn="l" rtl="0">
              <a:buNone/>
            </a:pPr>
            <a:endParaRPr lang="en-US" dirty="0" smtClean="0">
              <a:latin typeface="Bookman Old Style" pitchFamily="18" charset="0"/>
            </a:endParaRPr>
          </a:p>
          <a:p>
            <a:pPr algn="l">
              <a:buNone/>
            </a:pPr>
            <a:r>
              <a:rPr lang="en-US" dirty="0" smtClean="0">
                <a:latin typeface="Bookman Old Style" pitchFamily="18" charset="0"/>
              </a:rPr>
              <a:t>-Do not put books, bags, and personal staff on the working areas. </a:t>
            </a:r>
          </a:p>
          <a:p>
            <a:pPr algn="l">
              <a:buNone/>
            </a:pPr>
            <a:r>
              <a:rPr lang="en-US" dirty="0" smtClean="0">
                <a:latin typeface="Bookman Old Style" pitchFamily="18" charset="0"/>
              </a:rPr>
              <a:t> -Use a disinfectant, such as a 10% bleach or 70% ethanol solution, to wipe down benches and work areas both before and after working with cultures. </a:t>
            </a:r>
          </a:p>
          <a:p>
            <a:pPr algn="l">
              <a:buNone/>
            </a:pPr>
            <a:r>
              <a:rPr lang="en-US" dirty="0" smtClean="0">
                <a:latin typeface="Bookman Old Style" pitchFamily="18" charset="0"/>
              </a:rPr>
              <a:t>-Also be aware of the possible dangers of the disinfectant, as 70% ethanol can catch fire around open flame or high heat sources. </a:t>
            </a:r>
          </a:p>
          <a:p>
            <a:pPr algn="l">
              <a:buFontTx/>
              <a:buChar char="-"/>
            </a:pPr>
            <a:r>
              <a:rPr lang="en-US" dirty="0" smtClean="0">
                <a:latin typeface="Bookman Old Style" pitchFamily="18" charset="0"/>
              </a:rPr>
              <a:t>Bleach, if spilled, can ruin your clothing. Either alcohol or bleach can be dangerous if splashed in the eyes. Students should know where the nearest eyewash station and sink are located.</a:t>
            </a:r>
          </a:p>
          <a:p>
            <a:pPr algn="l">
              <a:buNone/>
            </a:pPr>
            <a:endParaRPr lang="ar-IQ" dirty="0" smtClean="0">
              <a:latin typeface="Bookman Old Style" pitchFamily="18" charset="0"/>
            </a:endParaRPr>
          </a:p>
        </p:txBody>
      </p:sp>
      <p:pic>
        <p:nvPicPr>
          <p:cNvPr id="4" name="Picture 3" descr="Work areas should be kept clean and tidy at all tim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81000"/>
            <a:ext cx="1266825" cy="2514600"/>
          </a:xfrm>
          <a:prstGeom prst="rect">
            <a:avLst/>
          </a:prstGeom>
          <a:noFill/>
          <a:ln>
            <a:noFill/>
          </a:ln>
        </p:spPr>
      </p:pic>
      <p:pic>
        <p:nvPicPr>
          <p:cNvPr id="5" name="irc_mi" descr="نتيجة بحث الصور عن ‪wash eyes‬‏">
            <a:hlinkClick r:id="rId3"/>
          </p:cNvPr>
          <p:cNvPicPr/>
          <p:nvPr/>
        </p:nvPicPr>
        <p:blipFill>
          <a:blip r:embed="rId4" cstate="print"/>
          <a:srcRect/>
          <a:stretch>
            <a:fillRect/>
          </a:stretch>
        </p:blipFill>
        <p:spPr bwMode="auto">
          <a:xfrm>
            <a:off x="7010400" y="3352800"/>
            <a:ext cx="1866265" cy="3200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33401"/>
            <a:ext cx="8229600" cy="3200400"/>
          </a:xfrm>
        </p:spPr>
        <p:txBody>
          <a:bodyPr>
            <a:normAutofit/>
          </a:bodyPr>
          <a:lstStyle/>
          <a:p>
            <a:pPr algn="l">
              <a:buNone/>
            </a:pPr>
            <a:r>
              <a:rPr lang="en-US" b="1" dirty="0" smtClean="0">
                <a:latin typeface="Bookman Old Style" pitchFamily="18" charset="0"/>
              </a:rPr>
              <a:t> 4. Wash your hands </a:t>
            </a:r>
          </a:p>
          <a:p>
            <a:pPr algn="l">
              <a:buNone/>
            </a:pPr>
            <a:r>
              <a:rPr lang="en-US" dirty="0" smtClean="0">
                <a:latin typeface="Bookman Old Style" pitchFamily="18" charset="0"/>
              </a:rPr>
              <a:t> Use a disinfectant soap to wash your hands before and after working with microorganisms. Non-disinfectant soap will remove surface bacteria and can be used if disinfectant soap is not available. Gloves may be worn as extra protection.</a:t>
            </a:r>
          </a:p>
          <a:p>
            <a:pPr algn="l">
              <a:buNone/>
            </a:pPr>
            <a:endParaRPr lang="ar-IQ" dirty="0" smtClean="0">
              <a:latin typeface="Bookman Old Style" pitchFamily="18" charset="0"/>
            </a:endParaRPr>
          </a:p>
          <a:p>
            <a:endParaRPr lang="ar-IQ" dirty="0"/>
          </a:p>
        </p:txBody>
      </p:sp>
      <p:pic>
        <p:nvPicPr>
          <p:cNvPr id="5" name="Picture 4" descr="untitled.png"/>
          <p:cNvPicPr/>
          <p:nvPr/>
        </p:nvPicPr>
        <p:blipFill>
          <a:blip r:embed="rId2" cstate="print"/>
          <a:stretch>
            <a:fillRect/>
          </a:stretch>
        </p:blipFill>
        <p:spPr>
          <a:xfrm>
            <a:off x="2895600" y="3810000"/>
            <a:ext cx="5981700" cy="28384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1"/>
            <a:ext cx="8229600" cy="4191000"/>
          </a:xfrm>
        </p:spPr>
        <p:txBody>
          <a:bodyPr>
            <a:normAutofit fontScale="92500" lnSpcReduction="10000"/>
          </a:bodyPr>
          <a:lstStyle/>
          <a:p>
            <a:pPr lvl="0" algn="l" rtl="0">
              <a:buNone/>
            </a:pPr>
            <a:r>
              <a:rPr lang="en-US" b="1" dirty="0" smtClean="0">
                <a:latin typeface="Bookman Old Style" pitchFamily="18" charset="0"/>
              </a:rPr>
              <a:t>5. Never pipette by mouth. </a:t>
            </a:r>
            <a:r>
              <a:rPr lang="en-US" dirty="0" smtClean="0">
                <a:latin typeface="Bookman Old Style" pitchFamily="18" charset="0"/>
              </a:rPr>
              <a:t>Use pipette bulbs or </a:t>
            </a:r>
            <a:r>
              <a:rPr lang="en-US" dirty="0" err="1" smtClean="0">
                <a:latin typeface="Bookman Old Style" pitchFamily="18" charset="0"/>
              </a:rPr>
              <a:t>pipetting</a:t>
            </a:r>
            <a:r>
              <a:rPr lang="en-US" dirty="0" smtClean="0">
                <a:latin typeface="Bookman Old Style" pitchFamily="18" charset="0"/>
              </a:rPr>
              <a:t> devices for the aspiration and dispensing of liquid cultures.</a:t>
            </a:r>
          </a:p>
          <a:p>
            <a:pPr lvl="0" algn="l" rtl="0">
              <a:buNone/>
            </a:pPr>
            <a:r>
              <a:rPr lang="en-US" b="1" dirty="0" smtClean="0">
                <a:latin typeface="Bookman Old Style" pitchFamily="18" charset="0"/>
              </a:rPr>
              <a:t>6. Never eat or drink in the lab</a:t>
            </a:r>
            <a:endParaRPr lang="en-US" dirty="0" smtClean="0">
              <a:latin typeface="Bookman Old Style" pitchFamily="18" charset="0"/>
            </a:endParaRPr>
          </a:p>
          <a:p>
            <a:pPr algn="l">
              <a:buNone/>
            </a:pPr>
            <a:r>
              <a:rPr lang="en-US" dirty="0" smtClean="0">
                <a:latin typeface="Bookman Old Style" pitchFamily="18" charset="0"/>
              </a:rPr>
              <a:t> </a:t>
            </a:r>
          </a:p>
          <a:p>
            <a:pPr algn="l">
              <a:buNone/>
            </a:pPr>
            <a:r>
              <a:rPr lang="en-US" b="1" dirty="0" smtClean="0">
                <a:latin typeface="Bookman Old Style" pitchFamily="18" charset="0"/>
              </a:rPr>
              <a:t>7. Label everything clearly</a:t>
            </a:r>
            <a:endParaRPr lang="en-US" dirty="0" smtClean="0">
              <a:latin typeface="Bookman Old Style" pitchFamily="18" charset="0"/>
            </a:endParaRPr>
          </a:p>
          <a:p>
            <a:pPr algn="l">
              <a:buNone/>
            </a:pPr>
            <a:r>
              <a:rPr lang="en-US" dirty="0" smtClean="0">
                <a:latin typeface="Bookman Old Style" pitchFamily="18" charset="0"/>
              </a:rPr>
              <a:t>All cultures, chemicals, disinfectant, and media should be clearly and securely </a:t>
            </a:r>
            <a:r>
              <a:rPr lang="en-US" dirty="0" err="1" smtClean="0">
                <a:latin typeface="Bookman Old Style" pitchFamily="18" charset="0"/>
              </a:rPr>
              <a:t>labelled</a:t>
            </a:r>
            <a:r>
              <a:rPr lang="en-US" dirty="0" smtClean="0">
                <a:latin typeface="Bookman Old Style" pitchFamily="18" charset="0"/>
              </a:rPr>
              <a:t> with their names and dates. If they are hazardous, label them with proper warning and hazardous information.</a:t>
            </a:r>
          </a:p>
          <a:p>
            <a:pPr algn="l">
              <a:buNone/>
            </a:pPr>
            <a:endParaRPr lang="en-US" dirty="0" smtClean="0">
              <a:latin typeface="Bookman Old Style" pitchFamily="18" charset="0"/>
            </a:endParaRPr>
          </a:p>
        </p:txBody>
      </p:sp>
      <p:pic>
        <p:nvPicPr>
          <p:cNvPr id="31748" name="Picture 56" descr="Image result for - All chemicals in the laboratory are to be considered dangerous. Avoid handling chemicals with fingers. Always use a tweezer. When making an observation, keep at least 1 foot away from the specimen. Do not taste, or smell any chemicals."/>
          <p:cNvPicPr>
            <a:picLocks noChangeAspect="1" noChangeArrowheads="1"/>
          </p:cNvPicPr>
          <p:nvPr/>
        </p:nvPicPr>
        <p:blipFill>
          <a:blip r:embed="rId2" cstate="print"/>
          <a:srcRect/>
          <a:stretch>
            <a:fillRect/>
          </a:stretch>
        </p:blipFill>
        <p:spPr bwMode="auto">
          <a:xfrm>
            <a:off x="2895600" y="4648200"/>
            <a:ext cx="1123950" cy="1228725"/>
          </a:xfrm>
          <a:prstGeom prst="rect">
            <a:avLst/>
          </a:prstGeom>
          <a:noFill/>
        </p:spPr>
      </p:pic>
      <p:pic>
        <p:nvPicPr>
          <p:cNvPr id="31747" name="Picture 57" descr="Related image"/>
          <p:cNvPicPr>
            <a:picLocks noChangeAspect="1" noChangeArrowheads="1"/>
          </p:cNvPicPr>
          <p:nvPr/>
        </p:nvPicPr>
        <p:blipFill>
          <a:blip r:embed="rId3" cstate="print"/>
          <a:srcRect/>
          <a:stretch>
            <a:fillRect/>
          </a:stretch>
        </p:blipFill>
        <p:spPr bwMode="auto">
          <a:xfrm>
            <a:off x="4343400" y="4648200"/>
            <a:ext cx="1181100" cy="1152525"/>
          </a:xfrm>
          <a:prstGeom prst="rect">
            <a:avLst/>
          </a:prstGeom>
          <a:noFill/>
        </p:spPr>
      </p:pic>
      <p:pic>
        <p:nvPicPr>
          <p:cNvPr id="31746" name="Picture 58" descr="Image result for Do not taste, or smell any chemicals."/>
          <p:cNvPicPr>
            <a:picLocks noChangeAspect="1" noChangeArrowheads="1"/>
          </p:cNvPicPr>
          <p:nvPr/>
        </p:nvPicPr>
        <p:blipFill>
          <a:blip r:embed="rId4" cstate="print"/>
          <a:srcRect/>
          <a:stretch>
            <a:fillRect/>
          </a:stretch>
        </p:blipFill>
        <p:spPr bwMode="auto">
          <a:xfrm>
            <a:off x="5867400" y="4572000"/>
            <a:ext cx="1457325" cy="1152525"/>
          </a:xfrm>
          <a:prstGeom prst="rect">
            <a:avLst/>
          </a:prstGeom>
          <a:noFill/>
        </p:spPr>
      </p:pic>
      <p:pic>
        <p:nvPicPr>
          <p:cNvPr id="31745" name="Picture 59" descr="Image result for Do not taste, or smell any chemicals."/>
          <p:cNvPicPr>
            <a:picLocks noChangeAspect="1" noChangeArrowheads="1"/>
          </p:cNvPicPr>
          <p:nvPr/>
        </p:nvPicPr>
        <p:blipFill>
          <a:blip r:embed="rId5" cstate="print"/>
          <a:srcRect l="13846" t="32001" r="54654" b="13539"/>
          <a:stretch>
            <a:fillRect/>
          </a:stretch>
        </p:blipFill>
        <p:spPr bwMode="auto">
          <a:xfrm>
            <a:off x="7467600" y="4572000"/>
            <a:ext cx="1371600" cy="1152525"/>
          </a:xfrm>
          <a:prstGeom prst="rect">
            <a:avLst/>
          </a:prstGeom>
          <a:noFill/>
        </p:spPr>
      </p:pic>
      <p:sp>
        <p:nvSpPr>
          <p:cNvPr id="31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50" name="Rectangle 6"/>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514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descr="Do not eat food, drink beverages, or chew gum in the laborator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4572000"/>
            <a:ext cx="1714500" cy="1323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6934200" cy="5245291"/>
          </a:xfrm>
        </p:spPr>
        <p:txBody>
          <a:bodyPr>
            <a:normAutofit fontScale="92500" lnSpcReduction="10000"/>
          </a:bodyPr>
          <a:lstStyle/>
          <a:p>
            <a:pPr lvl="0" algn="l">
              <a:buNone/>
            </a:pPr>
            <a:r>
              <a:rPr lang="en-US" b="1" dirty="0" smtClean="0">
                <a:latin typeface="Bookman Old Style" pitchFamily="18" charset="0"/>
              </a:rPr>
              <a:t>8. Autoclave or disinfect all waste material. </a:t>
            </a:r>
          </a:p>
          <a:p>
            <a:pPr lvl="0" algn="l">
              <a:buNone/>
            </a:pPr>
            <a:endParaRPr lang="en-US" b="1" dirty="0" smtClean="0">
              <a:latin typeface="Bookman Old Style" pitchFamily="18" charset="0"/>
            </a:endParaRPr>
          </a:p>
          <a:p>
            <a:pPr lvl="0" algn="l">
              <a:buNone/>
            </a:pPr>
            <a:r>
              <a:rPr lang="en-US" dirty="0" smtClean="0">
                <a:latin typeface="Bookman Old Style" pitchFamily="18" charset="0"/>
              </a:rPr>
              <a:t>All items to be discarded after a class, such as culture tubes, culture plates, swabs, toothpicks, wipes, disposable transfer needles, and gloves, should be placed in a biohazard autoclave bag and autoclaved 30 to 40 minutes at 121° C at 20 pounds of pressure. If no autoclave is available and you are not working with pathogens, the materials can be covered with a 10% bleach solution and allowed to soak for at least 1 to 2 hours. </a:t>
            </a:r>
          </a:p>
          <a:p>
            <a:endParaRPr lang="ar-IQ" dirty="0">
              <a:latin typeface="Bookman Old Style" pitchFamily="18" charset="0"/>
            </a:endParaRPr>
          </a:p>
        </p:txBody>
      </p:sp>
      <p:pic>
        <p:nvPicPr>
          <p:cNvPr id="4" name="irc_mi" descr="صورة ذات صلة">
            <a:hlinkClick r:id="rId2"/>
          </p:cNvPr>
          <p:cNvPicPr/>
          <p:nvPr/>
        </p:nvPicPr>
        <p:blipFill>
          <a:blip r:embed="rId3" cstate="print"/>
          <a:srcRect/>
          <a:stretch>
            <a:fillRect/>
          </a:stretch>
        </p:blipFill>
        <p:spPr bwMode="auto">
          <a:xfrm>
            <a:off x="6934200" y="762000"/>
            <a:ext cx="1990725" cy="2362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TotalTime>
  <Words>437</Words>
  <Application>Microsoft Office PowerPoint</Application>
  <PresentationFormat>On-screen Show (4:3)</PresentationFormat>
  <Paragraphs>72</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Aharoni</vt:lpstr>
      <vt:lpstr>Arial</vt:lpstr>
      <vt:lpstr>Bookman Old Style</vt:lpstr>
      <vt:lpstr>Calibri</vt:lpstr>
      <vt:lpstr>Lucida Sans Unicode</vt:lpstr>
      <vt:lpstr>Times New Roman</vt:lpstr>
      <vt:lpstr>Verdana</vt:lpstr>
      <vt:lpstr>Wingdings 2</vt:lpstr>
      <vt:lpstr>Wingdings 3</vt:lpstr>
      <vt:lpstr>Concourse</vt:lpstr>
      <vt:lpstr>General Biology lab </vt:lpstr>
      <vt:lpstr>Syllabus Content</vt:lpstr>
      <vt:lpstr>Lab 1: Safety in Laboratory</vt:lpstr>
      <vt:lpstr>Follow all instructions carefully: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المعاون العلمي</cp:lastModifiedBy>
  <cp:revision>6</cp:revision>
  <dcterms:created xsi:type="dcterms:W3CDTF">2006-08-16T00:00:00Z</dcterms:created>
  <dcterms:modified xsi:type="dcterms:W3CDTF">2018-05-21T05:15:07Z</dcterms:modified>
</cp:coreProperties>
</file>